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E91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alon_line_logo_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822960"/>
            <a:ext cx="1005840" cy="1005840"/>
          </a:xfrm>
          <a:prstGeom prst="rect">
            <a:avLst/>
          </a:prstGeom>
        </p:spPr>
      </p:pic>
      <p:pic>
        <p:nvPicPr>
          <p:cNvPr id="5" name="Picture 4" descr="x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097280"/>
            <a:ext cx="502920" cy="502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21031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X AMPLIFY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F4F2F5"/>
                </a:solidFill>
                <a:latin typeface="Arial"/>
              </a:rPr>
              <a:t>SALON LINE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546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9A96A3"/>
                </a:solidFill>
                <a:latin typeface="Arial"/>
              </a:rPr>
              <a:t>RELATÓRIO DE CAMPANHA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65760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Content awareness + engajamento  ·  Interesse Beleza  ·  Brasil  ·  100% feminino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29768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4434840"/>
            <a:ext cx="2377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E91E8C"/>
                </a:solidFill>
                <a:latin typeface="Arial"/>
              </a:rPr>
              <a:t>CAMPANHA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75488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Content · Interesse Beleza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29000" y="429768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66160" y="4434840"/>
            <a:ext cx="2377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E91E8C"/>
                </a:solidFill>
                <a:latin typeface="Arial"/>
              </a:rPr>
              <a:t>OBJETIVO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60" y="475488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Reach + Engagements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429768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55080" y="4434840"/>
            <a:ext cx="2377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E91E8C"/>
                </a:solidFill>
                <a:latin typeface="Arial"/>
              </a:rPr>
              <a:t>PERÍODO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80" y="475488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01 jul – 12 ago 2026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06839" y="4297680"/>
            <a:ext cx="265176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3999" y="4434840"/>
            <a:ext cx="2377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E91E8C"/>
                </a:solidFill>
                <a:latin typeface="Arial"/>
              </a:rPr>
              <a:t>BUDGET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3999" y="475488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R$ 33.017  ·  32 dias live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56692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23,3M impressões  ·  158,5k engajamentos  ·  ER 0,68%  ·  CPE R$ 0,21  ·  CPM R$ 1,42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400800"/>
            <a:ext cx="10972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9A96A3"/>
                </a:solidFill>
                <a:latin typeface="Arial"/>
              </a:rPr>
              <a:t>Confidencial  ·  Uso interno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09  ·  RISCOS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Riscos &amp; próximos passos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O que fazer agora · Timeline de 14 dias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5486400" cy="329184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87171"/>
                </a:solidFill>
                <a:latin typeface="Arial"/>
              </a:rPr>
              <a:t>RISCOS SE NÃO AGIR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286000"/>
            <a:ext cx="50292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•  ER em queda no fim de julho (1,1% → 0,5%) indica fadiga — sem rotação, CPE sobe.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063240"/>
            <a:ext cx="50292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•  8+ ads com CPE 2–4× a média queimam budget que poderia gerar 2–3× mais eng.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840480"/>
            <a:ext cx="50292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•  Concentração em poucos posts de alto spend cria risco se o criativo saturar.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600200"/>
            <a:ext cx="5394960" cy="329184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783080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PRÓXIMAS AÇÕES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24028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C518"/>
                </a:solidFill>
                <a:latin typeface="Arial"/>
              </a:rPr>
              <a:t>Hoje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0" y="224028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Pausar cauda CPE &gt; R$ 0,45 + realocar top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88036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C518"/>
                </a:solidFill>
                <a:latin typeface="Arial"/>
              </a:rPr>
              <a:t>48h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0" y="288036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70% budget no Reach + winners de engajamento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35204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C518"/>
                </a:solidFill>
                <a:latin typeface="Arial"/>
              </a:rPr>
              <a:t>7 dias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0" y="352044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3–5 novos criativos + LAL de engajadores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416052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5C518"/>
                </a:solidFill>
                <a:latin typeface="Arial"/>
              </a:rPr>
              <a:t>14 dias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0" y="416052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Review CPE/ER + decisão +25–40% always-on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074920"/>
            <a:ext cx="11109960" cy="1051560"/>
          </a:xfrm>
          <a:prstGeom prst="roundRect">
            <a:avLst>
              <a:gd name="adj" fmla="val 8000"/>
            </a:avLst>
          </a:prstGeom>
          <a:solidFill>
            <a:srgbClr val="1A1A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212080"/>
            <a:ext cx="10698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9A96A3"/>
                </a:solidFill>
                <a:latin typeface="Arial"/>
              </a:rPr>
              <a:t>DADOS QUE AINDA MELHORARIAM A ANÁLISE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7240" y="55778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9A96A3"/>
                </a:solidFill>
                <a:latin typeface="Arial"/>
              </a:rPr>
              <a:t>Likes / replies / RTs / profile clicks / link clicks por criativo  ·  Horário de pico  ·  Interests detalhados  ·  Conversões site / ROAS  ·  Video views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10 /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10  ·  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O que a campanha entregou e o que fazer agora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55448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91639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Escala com CPE saudável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R$ 33k · 23,3M imp · 158,5k eng · CPE R$ 0,21 · ER 0,68%. Content beauty no X prova volume com custo controlado.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5176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78892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Dispersão extrema de eficiência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0896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CPE de R$ 0,10 a R$ 0,97 entre criativos. Gap de 9,5× é a principal alavanca: matar cauda e dobrar nos winners.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749039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88620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Reach CPM é o motor barato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20624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AG Reach a R$ 0,64 CPM vs R$ 2,03 no Engagement. Usar Reach para topo e Engagement só nos ads com ER &gt; 0,9%.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84632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498348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Audiência 100% feminina 18–34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0352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90% do spend em 18–34. DNA perfeito para Salon Line. Próximo passo: LAL + retargeting para conversão de site.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11 /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01  ·  SETUP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Setup da campanha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Visão geral · Content Beauty Salon Line no 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4592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82880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PRODUTO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14884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X Ads · Promoted Posts / Content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59" y="164592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82880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OBJETIVO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59" y="214884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Reach + Engagements (awareness + consideração)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88036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0632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MERCADO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38328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Brasil (BR) · 100% entrega local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59" y="288036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37959" y="306324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PÚBLICO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59" y="338328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Feminino · Interesse Beleza · Core 18–34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11480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29768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PERÍODO LIVE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6177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01 jul – 12 ago 2026 · 32 dias com entrega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09359" y="4114800"/>
            <a:ext cx="5486400" cy="10515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59" y="4297680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E91E8C"/>
                </a:solidFill>
                <a:latin typeface="Arial"/>
              </a:rPr>
              <a:t>INVESTIMENTO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59" y="46177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4F2F5"/>
                </a:solidFill>
                <a:latin typeface="Arial"/>
              </a:rPr>
              <a:t>R$ 33.017 · ~R$ 1.000–1.350/dia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2 /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02  ·  RESULTADOS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Resultados em destaque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Performance consolidada · 32 dias live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4592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874519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IMPRESSÕES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2402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2F5"/>
                </a:solidFill>
                <a:latin typeface="Arial"/>
              </a:rPr>
              <a:t>23,3M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8803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23.250.685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20040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Volume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64592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1874519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INVESTIMENTO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2402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2F5"/>
                </a:solidFill>
                <a:latin typeface="Arial"/>
              </a:rPr>
              <a:t>R$ 33k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8803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R$ 33.017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320040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Custo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38160" y="164592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66760" y="1874519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ENGAJAMENTOS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22402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E91E8C"/>
                </a:solidFill>
                <a:latin typeface="Arial"/>
              </a:rPr>
              <a:t>158,5k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66760" y="288036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158.518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66760" y="320040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Resultado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84048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406908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7240" y="443484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E91E8C"/>
                </a:solidFill>
                <a:latin typeface="Arial"/>
              </a:rPr>
              <a:t>0,68%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07492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engagement rate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539496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Taxa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343400" y="384048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00" y="406908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CPE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443484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E91E8C"/>
                </a:solidFill>
                <a:latin typeface="Arial"/>
              </a:rPr>
              <a:t>R$ 0,21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0" y="507492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custo / engajamento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2000" y="539496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Eficiência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38160" y="3840480"/>
            <a:ext cx="3611880" cy="196596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366760" y="406908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CPM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66760" y="443484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2F5"/>
                </a:solidFill>
                <a:latin typeface="Arial"/>
              </a:rPr>
              <a:t>R$ 1,42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5074920"/>
            <a:ext cx="3108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custo por mil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66760" y="5394960"/>
            <a:ext cx="3108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5C518"/>
                </a:solidFill>
                <a:latin typeface="Arial"/>
              </a:rPr>
              <a:t>Custo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3 /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03  ·  EVOLUÇÃO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Evolução diária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Spend estável · ER em fadiga no fim de julho · reinício 10/08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MELHOR TAXA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6080" y="178308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C518"/>
                </a:solidFill>
                <a:latin typeface="Arial"/>
              </a:rPr>
              <a:t>10–12/07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0312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ER 1,03–1,12% · CPE ~R$ 0,16–0,20. Blueprint de criativo a replicar.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69748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880360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VOLUME MÁXIMO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288036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C518"/>
                </a:solidFill>
                <a:latin typeface="Arial"/>
              </a:rPr>
              <a:t>26–28/07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20040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990k–1,04M imp/dia · CPM ~R$ 1,06–1,11. Awareness puro eficiente.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79476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3977640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ALERTA FADIGA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26080" y="397764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C518"/>
                </a:solidFill>
                <a:latin typeface="Arial"/>
              </a:rPr>
              <a:t>29–30/07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29768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ER cai para 0,49–0,51% com CPE subindo. Rotação era urgente.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892040"/>
            <a:ext cx="11064240" cy="960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5074920"/>
            <a:ext cx="2011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REINÍCIO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26080" y="507492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5C518"/>
                </a:solidFill>
                <a:latin typeface="Arial"/>
              </a:rPr>
              <a:t>10–12/08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394959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Budget ~R$ 1.350/dia · AG Reach CPM R$ 0,64 + Engagement.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4 /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04  ·  PLATAFORMA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Performance por plataforma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iOS lidera spend · Android tem melhor CPM · Web é filler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11064240" cy="502920"/>
          </a:xfrm>
          <a:prstGeom prst="roundRect">
            <a:avLst>
              <a:gd name="adj" fmla="val 8000"/>
            </a:avLst>
          </a:prstGeom>
          <a:solidFill>
            <a:srgbClr val="1A1A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Plataforma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Spend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Share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Impressões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CPM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829800" y="1719072"/>
            <a:ext cx="1737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Leitura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194560"/>
            <a:ext cx="11064240" cy="6858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iOS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46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R$ 15,1k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45,9%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10,5M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010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R$ 1,45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29800" y="239572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Volume premium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2971800"/>
            <a:ext cx="11064240" cy="6858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Android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146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R$ 13,9k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42,2%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10,1M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010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R$ 1,38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29800" y="3172968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Melhor CPM · escalar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3749039"/>
            <a:ext cx="11064240" cy="6858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Web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146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R$ 3,9k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434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11,9%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22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2,7M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010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R$ 1,47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29800" y="3950207"/>
            <a:ext cx="1737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Filler residual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4754880"/>
            <a:ext cx="361188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4937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Android = motor de eficiência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5349240"/>
            <a:ext cx="3200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9A96A3"/>
                </a:solidFill>
                <a:latin typeface="Arial"/>
              </a:rPr>
              <a:t>CPM R$ 1,38 (melhor). Prioridade de escala em awareness.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343400" y="4754880"/>
            <a:ext cx="361188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526280" y="4937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iOS = volume premium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26280" y="5349240"/>
            <a:ext cx="3200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9A96A3"/>
                </a:solidFill>
                <a:latin typeface="Arial"/>
              </a:rPr>
              <a:t>46% spend. Público com maior poder de compra — consideração.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138160" y="4754880"/>
            <a:ext cx="361188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321040" y="49377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Web = filler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21040" y="5349240"/>
            <a:ext cx="3200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9A96A3"/>
                </a:solidFill>
                <a:latin typeface="Arial"/>
              </a:rPr>
              <a:t>12% spend. Manter; não priorizar budget extra.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5 /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05  ·  AUDIÊNCIA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Audiência alcançada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Idade e gênero · 100% feminino · core 18–34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45920"/>
            <a:ext cx="2743200" cy="25603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87451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9A96A3"/>
                </a:solidFill>
                <a:latin typeface="Arial"/>
              </a:rPr>
              <a:t>IDADE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1945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4F2F5"/>
                </a:solidFill>
                <a:latin typeface="Arial"/>
              </a:rPr>
              <a:t>18–24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74320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E91E8C"/>
                </a:solidFill>
                <a:latin typeface="Arial"/>
              </a:rPr>
              <a:t>47,7%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3832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R$ 15,8k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74903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11,2M imp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29000" y="1645920"/>
            <a:ext cx="2743200" cy="25603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187451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9A96A3"/>
                </a:solidFill>
                <a:latin typeface="Arial"/>
              </a:rPr>
              <a:t>IDADE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1945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4F2F5"/>
                </a:solidFill>
                <a:latin typeface="Arial"/>
              </a:rPr>
              <a:t>25–34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1880" y="274320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E91E8C"/>
                </a:solidFill>
                <a:latin typeface="Arial"/>
              </a:rPr>
              <a:t>42,6%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1880" y="33832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R$ 14,1k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74903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9,8M imp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09359" y="1645920"/>
            <a:ext cx="2743200" cy="25603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187451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9A96A3"/>
                </a:solidFill>
                <a:latin typeface="Arial"/>
              </a:rPr>
              <a:t>IDADE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21945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4F2F5"/>
                </a:solidFill>
                <a:latin typeface="Arial"/>
              </a:rPr>
              <a:t>35–44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274320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E91E8C"/>
                </a:solidFill>
                <a:latin typeface="Arial"/>
              </a:rPr>
              <a:t>8,3%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33832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R$ 2,8k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92240" y="374903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1,9M imp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89719" y="1645920"/>
            <a:ext cx="2743200" cy="25603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72599" y="187451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9A96A3"/>
                </a:solidFill>
                <a:latin typeface="Arial"/>
              </a:rPr>
              <a:t>IDADE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72599" y="219456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4F2F5"/>
                </a:solidFill>
                <a:latin typeface="Arial"/>
              </a:rPr>
              <a:t>45–54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72599" y="274320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E91E8C"/>
                </a:solidFill>
                <a:latin typeface="Arial"/>
              </a:rPr>
              <a:t>1,3%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72599" y="338328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R$ 0,4k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72599" y="3749039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0,3M imp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8640" y="4480560"/>
            <a:ext cx="11064240" cy="155448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470916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9A96A3"/>
                </a:solidFill>
                <a:latin typeface="Arial"/>
              </a:rPr>
              <a:t>GÊNERO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502920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E91E8C"/>
                </a:solidFill>
                <a:latin typeface="Arial"/>
              </a:rPr>
              <a:t>100% FEMININO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57784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A96A3"/>
                </a:solidFill>
                <a:latin typeface="Arial"/>
              </a:rPr>
              <a:t>Targeting exclusivo · alinhado ao DNA Salon Line · 90,3% do spend em 18–34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6 /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06  ·  DEEP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Ranking de criativos · Custo × Volume × Taxa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Ordenado por eficiência de engajamento (CPE)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50876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4D399"/>
                </a:solidFill>
                <a:latin typeface="Arial"/>
              </a:rPr>
              <a:t>TOP WINNERS (ESCALAR)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828800"/>
            <a:ext cx="11064240" cy="438912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92024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92024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Post …991231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192024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1,38%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1920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CPE R$ 0,11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0" y="192024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34D399"/>
                </a:solidFill>
                <a:latin typeface="Arial"/>
              </a:rPr>
              <a:t>ESCALAR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331720"/>
            <a:ext cx="11064240" cy="438912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42316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242316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Post …394799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24231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1,30%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CPE R$ 0,15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0" y="242316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34D399"/>
                </a:solidFill>
                <a:latin typeface="Arial"/>
              </a:rPr>
              <a:t>ESCALAR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834640"/>
            <a:ext cx="11064240" cy="438912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29260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29260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Post …156495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29260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0,76%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0" y="29260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CPE R$ 0,17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292608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34D399"/>
                </a:solidFill>
                <a:latin typeface="Arial"/>
              </a:rPr>
              <a:t>MANTER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3337560"/>
            <a:ext cx="11064240" cy="438912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342900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0" y="34290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4F2F5"/>
                </a:solidFill>
                <a:latin typeface="Arial"/>
              </a:rPr>
              <a:t>Post …252031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54880" y="3429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0,88%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0" y="34290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CPE R$ 0,21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6880" y="3429000"/>
            <a:ext cx="2011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34D399"/>
                </a:solidFill>
                <a:latin typeface="Arial"/>
              </a:rPr>
              <a:t>MANTER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3931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87171"/>
                </a:solidFill>
                <a:latin typeface="Arial"/>
              </a:rPr>
              <a:t>CAUDA A PAUSAR (CPE ALTO)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64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5800" y="44805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Post …523038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" y="48920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87171"/>
                </a:solidFill>
                <a:latin typeface="Arial"/>
              </a:rPr>
              <a:t>CPE R$ 0,51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800" y="5257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0,27%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429000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66160" y="44805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Post …878546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66160" y="48920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87171"/>
                </a:solidFill>
                <a:latin typeface="Arial"/>
              </a:rPr>
              <a:t>CPE R$ 0,56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66160" y="5257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0,22%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309359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46520" y="44805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Post …615317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46520" y="48920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87171"/>
                </a:solidFill>
                <a:latin typeface="Arial"/>
              </a:rPr>
              <a:t>CPE R$ 0,73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46520" y="5257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0,28%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9189719" y="429768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326880" y="44805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4F2F5"/>
                </a:solidFill>
                <a:latin typeface="Arial"/>
              </a:rPr>
              <a:t>Post …001348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26880" y="48920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87171"/>
                </a:solidFill>
                <a:latin typeface="Arial"/>
              </a:rPr>
              <a:t>CPE R$ 0,97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326880" y="5257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ER 0,21%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7 /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07  ·  PLAYBOOK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Optimization playbook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Ações priorizadas · ROI máximo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QUICK WINS (24–48h)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1945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Pausar posts com CPE &gt; R$ 0,45 e ER &lt; 0,35%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6060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Realocar budget para AG Reach + top 3 criativos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01752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Priorizar ads com ER &gt; 0,9% no AG Engagement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79" y="1600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79" y="17830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CRIATIVO &amp; FORMATO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79" y="21945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Escalar …991231 e …394799 (ER 1,3%+)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79" y="26060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Matar cauda com CPE &gt; 2× a média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79" y="301752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3–5 novos statics: transformação / ritual / kit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86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0690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TARGETING &amp; AUDIÊNCIA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4805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Manter 100% feminino + interesse Beleza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48920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Core budget 18–34 (90%); teste 10% em 35–44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30352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Android first awareness · iOS consideração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55079" y="3886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79" y="40690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E91E8C"/>
                </a:solidFill>
                <a:latin typeface="Arial"/>
              </a:rPr>
              <a:t>BIDDING &amp; BUDGET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79" y="44805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70% Reach (CPM barato) · 30% Engagement winners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79" y="48920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+25–40% daily no Reach se CPE &lt; R$ 0,18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79" y="530352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▸  Freq ~2,0× saudável · rotacionar a cada 5–7 dias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8 /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E91E8C"/>
                </a:solidFill>
                <a:latin typeface="Arial"/>
              </a:rPr>
              <a:t>08  ·  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5943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2F5"/>
                </a:solidFill>
                <a:latin typeface="Arial"/>
              </a:rPr>
              <a:t>Upsell &amp; revenue growth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Oportunidades agressivas mas realistas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8288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19456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4F2F5"/>
                </a:solidFill>
                <a:latin typeface="Arial"/>
              </a:rPr>
              <a:t>Escalar o par vencedor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6517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Posts com CPE ≤ R$ 0,15 entregam engajamento 40–60% mais barato. Realocar 100% da cauda → +8–12k eng/semana no mesmo budget.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79" y="1600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79" y="18288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79" y="219456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4F2F5"/>
                </a:solidFill>
                <a:latin typeface="Arial"/>
              </a:rPr>
              <a:t>Lookalike de engajadores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79" y="26517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LAL 1–3% dos engajadores dos top ads. Esperado: ER superior e CPE menor. Ideal para próximo flight +30% budget.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886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1148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48056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4F2F5"/>
                </a:solidFill>
                <a:latin typeface="Arial"/>
              </a:rPr>
              <a:t>Funil 2 etapas: Reach → Site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9377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AG Reach (CPM R$ 0,64) aquece; retargeting de engajadores com promo Salon Line (SOS Cachos / kits) em website traffic.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79" y="3886200"/>
            <a:ext cx="5577840" cy="2103120"/>
          </a:xfrm>
          <a:prstGeom prst="roundRect">
            <a:avLst>
              <a:gd name="adj" fmla="val 8000"/>
            </a:avLst>
          </a:prstGeom>
          <a:solidFill>
            <a:srgbClr val="1212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79" y="41148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E91E8C"/>
                </a:solidFill>
                <a:latin typeface="Arial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79" y="448056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4F2F5"/>
                </a:solidFill>
                <a:latin typeface="Arial"/>
              </a:rPr>
              <a:t>Always-on content beauty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79" y="493776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9A96A3"/>
                </a:solidFill>
                <a:latin typeface="Arial"/>
              </a:rPr>
              <a:t>Modelo R$ 1.000–1.350/dia provou escala. Always-on com rotação semanal: R$ 25k/mês Engagement + R$ 5k Reach.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4922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A96A3"/>
                </a:solidFill>
                <a:latin typeface="Arial"/>
              </a:rPr>
              <a:t>SALON LINE  ·  X Amplify  ·  Content Beauty  ·  Brasil  ·  Confidencial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0" y="6492240"/>
            <a:ext cx="1188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A96A3"/>
                </a:solidFill>
                <a:latin typeface="Arial"/>
              </a:rPr>
              <a:t>9 /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